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Lst>
  <p:notesMasterIdLst>
    <p:notesMasterId r:id="rId14"/>
  </p:notesMasterIdLst>
  <p:sldIdLst>
    <p:sldId id="256" r:id="rId3"/>
    <p:sldId id="407" r:id="rId4"/>
    <p:sldId id="412" r:id="rId5"/>
    <p:sldId id="410" r:id="rId6"/>
    <p:sldId id="411" r:id="rId7"/>
    <p:sldId id="413" r:id="rId8"/>
    <p:sldId id="429" r:id="rId9"/>
    <p:sldId id="414" r:id="rId10"/>
    <p:sldId id="507" r:id="rId11"/>
    <p:sldId id="508" r:id="rId12"/>
    <p:sldId id="39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06"/>
    <p:restoredTop sz="94694"/>
  </p:normalViewPr>
  <p:slideViewPr>
    <p:cSldViewPr snapToGrid="0" snapToObjects="1">
      <p:cViewPr varScale="1">
        <p:scale>
          <a:sx n="121" d="100"/>
          <a:sy n="121" d="100"/>
        </p:scale>
        <p:origin x="60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2B0241-1142-C84C-9EE2-42E44ABD8DAA}" type="datetimeFigureOut">
              <a:rPr lang="en-US" smtClean="0"/>
              <a:t>8/22/23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137FF6-46D6-B849-A6CD-85860317B6E6}" type="slidenum">
              <a:rPr lang="en-US" smtClean="0"/>
              <a:t>‹#›</a:t>
            </a:fld>
            <a:endParaRPr lang="en-US"/>
          </a:p>
        </p:txBody>
      </p:sp>
    </p:spTree>
    <p:extLst>
      <p:ext uri="{BB962C8B-B14F-4D97-AF65-F5344CB8AC3E}">
        <p14:creationId xmlns:p14="http://schemas.microsoft.com/office/powerpoint/2010/main" val="343213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802D-2D03-BE49-97AF-DE25499D6F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3C79BB-C53F-454F-8922-2B27391893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74EF80-FE65-ED4F-9FE0-B09E92D1EA8A}"/>
              </a:ext>
            </a:extLst>
          </p:cNvPr>
          <p:cNvSpPr>
            <a:spLocks noGrp="1"/>
          </p:cNvSpPr>
          <p:nvPr>
            <p:ph type="dt" sz="half" idx="10"/>
          </p:nvPr>
        </p:nvSpPr>
        <p:spPr/>
        <p:txBody>
          <a:bodyPr/>
          <a:lstStyle/>
          <a:p>
            <a:fld id="{7D8C8CBE-5833-3E4A-B056-894CFF8CC29A}" type="datetimeFigureOut">
              <a:rPr lang="en-US" smtClean="0"/>
              <a:t>8/22/23</a:t>
            </a:fld>
            <a:endParaRPr lang="en-US"/>
          </a:p>
        </p:txBody>
      </p:sp>
      <p:sp>
        <p:nvSpPr>
          <p:cNvPr id="5" name="Footer Placeholder 4">
            <a:extLst>
              <a:ext uri="{FF2B5EF4-FFF2-40B4-BE49-F238E27FC236}">
                <a16:creationId xmlns:a16="http://schemas.microsoft.com/office/drawing/2014/main" id="{679F942A-634C-BB40-9910-CBFA440686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42F66-DE68-D245-97C8-9A6FA1D0AEF4}"/>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15865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86B8-FDC8-A24B-A420-9A35290385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A81A36-D120-B846-BA83-5C4BFEA362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5F6F14-E9DD-E146-A94A-4A7CA228F3D7}"/>
              </a:ext>
            </a:extLst>
          </p:cNvPr>
          <p:cNvSpPr>
            <a:spLocks noGrp="1"/>
          </p:cNvSpPr>
          <p:nvPr>
            <p:ph type="dt" sz="half" idx="10"/>
          </p:nvPr>
        </p:nvSpPr>
        <p:spPr/>
        <p:txBody>
          <a:bodyPr/>
          <a:lstStyle/>
          <a:p>
            <a:fld id="{7D8C8CBE-5833-3E4A-B056-894CFF8CC29A}" type="datetimeFigureOut">
              <a:rPr lang="en-US" smtClean="0"/>
              <a:t>8/22/23</a:t>
            </a:fld>
            <a:endParaRPr lang="en-US"/>
          </a:p>
        </p:txBody>
      </p:sp>
      <p:sp>
        <p:nvSpPr>
          <p:cNvPr id="5" name="Footer Placeholder 4">
            <a:extLst>
              <a:ext uri="{FF2B5EF4-FFF2-40B4-BE49-F238E27FC236}">
                <a16:creationId xmlns:a16="http://schemas.microsoft.com/office/drawing/2014/main" id="{FF470E94-9F94-1649-8FE1-5341BF855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1F5164-23F2-A840-AE31-9813D213714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020377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027D83-6F99-5343-9159-1F2E060A4D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F7CEDD-89DF-CC43-9E60-8FC65D4CFA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BE88CF-EA17-6D4E-A676-D0DD2AEEE584}"/>
              </a:ext>
            </a:extLst>
          </p:cNvPr>
          <p:cNvSpPr>
            <a:spLocks noGrp="1"/>
          </p:cNvSpPr>
          <p:nvPr>
            <p:ph type="dt" sz="half" idx="10"/>
          </p:nvPr>
        </p:nvSpPr>
        <p:spPr/>
        <p:txBody>
          <a:bodyPr/>
          <a:lstStyle/>
          <a:p>
            <a:fld id="{7D8C8CBE-5833-3E4A-B056-894CFF8CC29A}" type="datetimeFigureOut">
              <a:rPr lang="en-US" smtClean="0"/>
              <a:t>8/22/23</a:t>
            </a:fld>
            <a:endParaRPr lang="en-US"/>
          </a:p>
        </p:txBody>
      </p:sp>
      <p:sp>
        <p:nvSpPr>
          <p:cNvPr id="5" name="Footer Placeholder 4">
            <a:extLst>
              <a:ext uri="{FF2B5EF4-FFF2-40B4-BE49-F238E27FC236}">
                <a16:creationId xmlns:a16="http://schemas.microsoft.com/office/drawing/2014/main" id="{BEC857EE-AA9E-7744-B121-837829395A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5FA26-DD53-CA43-B54B-89E91BCDA11F}"/>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874618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480A359-2FB3-4847-9D97-3491754AA7F9}" type="datetimeFigureOut">
              <a:rPr lang="en-US"/>
              <a:pPr>
                <a:defRPr/>
              </a:pPr>
              <a:t>8/22/23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3579085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D128603A-2399-D64A-8203-C8F297F981E8}" type="datetimeFigureOut">
              <a:rPr lang="en-US"/>
              <a:pPr>
                <a:defRPr/>
              </a:pPr>
              <a:t>8/22/23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133198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5CF71F39-3D09-F149-B1A1-DC2A7DB4A435}" type="datetimeFigureOut">
              <a:rPr lang="en-US"/>
              <a:pPr>
                <a:defRPr/>
              </a:pPr>
              <a:t>8/22/23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2895894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17E7E973-E761-9943-801C-DE1E51E28431}" type="datetimeFigureOut">
              <a:rPr lang="en-US"/>
              <a:pPr>
                <a:defRPr/>
              </a:pPr>
              <a:t>8/22/23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281657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18ACE534-2B3A-FA4B-B87A-8AC244117610}" type="datetimeFigureOut">
              <a:rPr lang="en-US"/>
              <a:pPr>
                <a:defRPr/>
              </a:pPr>
              <a:t>8/22/23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3061839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2CDFFB5-C0BC-DE4D-9A38-E0EE75FC9E15}" type="datetimeFigureOut">
              <a:rPr lang="en-US"/>
              <a:pPr>
                <a:defRPr/>
              </a:pPr>
              <a:t>8/22/23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2838258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F42570F-F7E3-1F40-B6F3-59FE945D5A70}" type="datetimeFigureOut">
              <a:rPr lang="en-US"/>
              <a:pPr>
                <a:defRPr/>
              </a:pPr>
              <a:t>8/22/23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785831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6371E9B0-C3DF-544F-BB14-A487ECCC7F43}" type="datetimeFigureOut">
              <a:rPr lang="en-US"/>
              <a:pPr>
                <a:defRPr/>
              </a:pPr>
              <a:t>8/22/23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115280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5C586-3F5F-8148-BB1F-499EF949B0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6E2D30-D2E4-C24D-96F5-10BF4E0422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CC657D-8EE5-CB48-9FCB-F9F368C27214}"/>
              </a:ext>
            </a:extLst>
          </p:cNvPr>
          <p:cNvSpPr>
            <a:spLocks noGrp="1"/>
          </p:cNvSpPr>
          <p:nvPr>
            <p:ph type="dt" sz="half" idx="10"/>
          </p:nvPr>
        </p:nvSpPr>
        <p:spPr/>
        <p:txBody>
          <a:bodyPr/>
          <a:lstStyle/>
          <a:p>
            <a:fld id="{7D8C8CBE-5833-3E4A-B056-894CFF8CC29A}" type="datetimeFigureOut">
              <a:rPr lang="en-US" smtClean="0"/>
              <a:t>8/22/23</a:t>
            </a:fld>
            <a:endParaRPr lang="en-US"/>
          </a:p>
        </p:txBody>
      </p:sp>
      <p:sp>
        <p:nvSpPr>
          <p:cNvPr id="5" name="Footer Placeholder 4">
            <a:extLst>
              <a:ext uri="{FF2B5EF4-FFF2-40B4-BE49-F238E27FC236}">
                <a16:creationId xmlns:a16="http://schemas.microsoft.com/office/drawing/2014/main" id="{818A4680-2FCD-2C45-88DD-58DC3F0940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3DDA8-E64C-534E-9966-09CB65200A30}"/>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2336475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E5C4B1CF-5E0C-5D41-A3E2-D78942339385}" type="datetimeFigureOut">
              <a:rPr lang="en-US"/>
              <a:pPr>
                <a:defRPr/>
              </a:pPr>
              <a:t>8/22/23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9855682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3BC5DAC-1A13-D34F-9418-D6257772B49C}" type="datetimeFigureOut">
              <a:rPr lang="en-US"/>
              <a:pPr>
                <a:defRPr/>
              </a:pPr>
              <a:t>8/22/23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31364201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4EC0D93-568E-6D41-8E6D-0963A71A503C}" type="datetimeFigureOut">
              <a:rPr lang="en-US"/>
              <a:pPr>
                <a:defRPr/>
              </a:pPr>
              <a:t>8/22/23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778282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776C-1D59-8049-88C7-A9CF31D468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8B2CAF-2FC3-CE40-AFEE-BB0B1776B2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CE7856D-91AF-CD4F-BBB9-BB22C9E8644B}"/>
              </a:ext>
            </a:extLst>
          </p:cNvPr>
          <p:cNvSpPr>
            <a:spLocks noGrp="1"/>
          </p:cNvSpPr>
          <p:nvPr>
            <p:ph type="dt" sz="half" idx="10"/>
          </p:nvPr>
        </p:nvSpPr>
        <p:spPr/>
        <p:txBody>
          <a:bodyPr/>
          <a:lstStyle/>
          <a:p>
            <a:fld id="{7D8C8CBE-5833-3E4A-B056-894CFF8CC29A}" type="datetimeFigureOut">
              <a:rPr lang="en-US" smtClean="0"/>
              <a:t>8/22/23</a:t>
            </a:fld>
            <a:endParaRPr lang="en-US"/>
          </a:p>
        </p:txBody>
      </p:sp>
      <p:sp>
        <p:nvSpPr>
          <p:cNvPr id="5" name="Footer Placeholder 4">
            <a:extLst>
              <a:ext uri="{FF2B5EF4-FFF2-40B4-BE49-F238E27FC236}">
                <a16:creationId xmlns:a16="http://schemas.microsoft.com/office/drawing/2014/main" id="{16CE3E7E-C490-8847-8BD6-E8FF927245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8B10A-A8F3-4D47-8A42-C63FD91ED029}"/>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843715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16C5A-058F-7443-BE51-F3484A7E13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6365D3-EC68-114D-9B11-DAB294D6F0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F729DA-5D8F-0D4A-9476-2A4B4565334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E80497-C1FE-D547-B571-D69E574199AB}"/>
              </a:ext>
            </a:extLst>
          </p:cNvPr>
          <p:cNvSpPr>
            <a:spLocks noGrp="1"/>
          </p:cNvSpPr>
          <p:nvPr>
            <p:ph type="dt" sz="half" idx="10"/>
          </p:nvPr>
        </p:nvSpPr>
        <p:spPr/>
        <p:txBody>
          <a:bodyPr/>
          <a:lstStyle/>
          <a:p>
            <a:fld id="{7D8C8CBE-5833-3E4A-B056-894CFF8CC29A}" type="datetimeFigureOut">
              <a:rPr lang="en-US" smtClean="0"/>
              <a:t>8/22/23</a:t>
            </a:fld>
            <a:endParaRPr lang="en-US"/>
          </a:p>
        </p:txBody>
      </p:sp>
      <p:sp>
        <p:nvSpPr>
          <p:cNvPr id="6" name="Footer Placeholder 5">
            <a:extLst>
              <a:ext uri="{FF2B5EF4-FFF2-40B4-BE49-F238E27FC236}">
                <a16:creationId xmlns:a16="http://schemas.microsoft.com/office/drawing/2014/main" id="{8AC48521-7F13-C445-8751-4E87C9A27F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E37EE6-7CA7-0E41-9D14-89950249757E}"/>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572133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1FEF4-0D8E-DE46-AA71-05EE50ED02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DD346F-A12C-C142-8A93-08AF8CD4FB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3A45F87-A4D7-9343-A334-BB0CFE4C10A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5EE44D-0A72-974F-A950-E6793FBEAC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D733BD-E3C6-644A-BFEA-4784978800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82D901-6AD6-4A49-BB2B-6B6114E8DD7A}"/>
              </a:ext>
            </a:extLst>
          </p:cNvPr>
          <p:cNvSpPr>
            <a:spLocks noGrp="1"/>
          </p:cNvSpPr>
          <p:nvPr>
            <p:ph type="dt" sz="half" idx="10"/>
          </p:nvPr>
        </p:nvSpPr>
        <p:spPr/>
        <p:txBody>
          <a:bodyPr/>
          <a:lstStyle/>
          <a:p>
            <a:fld id="{7D8C8CBE-5833-3E4A-B056-894CFF8CC29A}" type="datetimeFigureOut">
              <a:rPr lang="en-US" smtClean="0"/>
              <a:t>8/22/23</a:t>
            </a:fld>
            <a:endParaRPr lang="en-US"/>
          </a:p>
        </p:txBody>
      </p:sp>
      <p:sp>
        <p:nvSpPr>
          <p:cNvPr id="8" name="Footer Placeholder 7">
            <a:extLst>
              <a:ext uri="{FF2B5EF4-FFF2-40B4-BE49-F238E27FC236}">
                <a16:creationId xmlns:a16="http://schemas.microsoft.com/office/drawing/2014/main" id="{1AE8327C-C108-2948-9F3B-C5B7A290D5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E731F0-A30E-CD44-8DE4-E483375638B1}"/>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652182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4FD0-E6C0-4B4E-9F81-15DB208377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13ED28-8A5F-F64A-8A93-8A03DD77CDF2}"/>
              </a:ext>
            </a:extLst>
          </p:cNvPr>
          <p:cNvSpPr>
            <a:spLocks noGrp="1"/>
          </p:cNvSpPr>
          <p:nvPr>
            <p:ph type="dt" sz="half" idx="10"/>
          </p:nvPr>
        </p:nvSpPr>
        <p:spPr/>
        <p:txBody>
          <a:bodyPr/>
          <a:lstStyle/>
          <a:p>
            <a:fld id="{7D8C8CBE-5833-3E4A-B056-894CFF8CC29A}" type="datetimeFigureOut">
              <a:rPr lang="en-US" smtClean="0"/>
              <a:t>8/22/23</a:t>
            </a:fld>
            <a:endParaRPr lang="en-US"/>
          </a:p>
        </p:txBody>
      </p:sp>
      <p:sp>
        <p:nvSpPr>
          <p:cNvPr id="4" name="Footer Placeholder 3">
            <a:extLst>
              <a:ext uri="{FF2B5EF4-FFF2-40B4-BE49-F238E27FC236}">
                <a16:creationId xmlns:a16="http://schemas.microsoft.com/office/drawing/2014/main" id="{5AB56722-EB54-8141-9FFB-B883395CC8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2943BF-772C-0847-97EA-D301AA5778E5}"/>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97816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AB0981-B3E8-BA40-99FE-EA2C2AD9529B}"/>
              </a:ext>
            </a:extLst>
          </p:cNvPr>
          <p:cNvSpPr>
            <a:spLocks noGrp="1"/>
          </p:cNvSpPr>
          <p:nvPr>
            <p:ph type="dt" sz="half" idx="10"/>
          </p:nvPr>
        </p:nvSpPr>
        <p:spPr/>
        <p:txBody>
          <a:bodyPr/>
          <a:lstStyle/>
          <a:p>
            <a:fld id="{7D8C8CBE-5833-3E4A-B056-894CFF8CC29A}" type="datetimeFigureOut">
              <a:rPr lang="en-US" smtClean="0"/>
              <a:t>8/22/23</a:t>
            </a:fld>
            <a:endParaRPr lang="en-US"/>
          </a:p>
        </p:txBody>
      </p:sp>
      <p:sp>
        <p:nvSpPr>
          <p:cNvPr id="3" name="Footer Placeholder 2">
            <a:extLst>
              <a:ext uri="{FF2B5EF4-FFF2-40B4-BE49-F238E27FC236}">
                <a16:creationId xmlns:a16="http://schemas.microsoft.com/office/drawing/2014/main" id="{EE22584C-B9F3-5C46-B605-B2FB47395B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E55008-FE08-E24B-9B3C-0A16B2CEE7C2}"/>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396198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EC03-3651-D14B-AEAB-3A7133F5A9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F6D8CA-8B8C-944F-8C90-AE9CC8AC0A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54B7D9-B6E8-714F-A4A5-B28D20D3F8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6B4357-3269-4248-AEAA-3609D1B55016}"/>
              </a:ext>
            </a:extLst>
          </p:cNvPr>
          <p:cNvSpPr>
            <a:spLocks noGrp="1"/>
          </p:cNvSpPr>
          <p:nvPr>
            <p:ph type="dt" sz="half" idx="10"/>
          </p:nvPr>
        </p:nvSpPr>
        <p:spPr/>
        <p:txBody>
          <a:bodyPr/>
          <a:lstStyle/>
          <a:p>
            <a:fld id="{7D8C8CBE-5833-3E4A-B056-894CFF8CC29A}" type="datetimeFigureOut">
              <a:rPr lang="en-US" smtClean="0"/>
              <a:t>8/22/23</a:t>
            </a:fld>
            <a:endParaRPr lang="en-US"/>
          </a:p>
        </p:txBody>
      </p:sp>
      <p:sp>
        <p:nvSpPr>
          <p:cNvPr id="6" name="Footer Placeholder 5">
            <a:extLst>
              <a:ext uri="{FF2B5EF4-FFF2-40B4-BE49-F238E27FC236}">
                <a16:creationId xmlns:a16="http://schemas.microsoft.com/office/drawing/2014/main" id="{DC507DF4-EB73-9348-BA24-2E62ACB54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FC95E-AF76-2F40-8E6E-10EEB82B0CB8}"/>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956787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06BE1-1070-164D-B226-7BEB3337B9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FE752A-35DB-4244-957A-47F0C249B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5A8CC6-3E86-9E4C-B828-E55B4933B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05BC1C-7B9D-C646-8E67-4C98CDDA9FEA}"/>
              </a:ext>
            </a:extLst>
          </p:cNvPr>
          <p:cNvSpPr>
            <a:spLocks noGrp="1"/>
          </p:cNvSpPr>
          <p:nvPr>
            <p:ph type="dt" sz="half" idx="10"/>
          </p:nvPr>
        </p:nvSpPr>
        <p:spPr/>
        <p:txBody>
          <a:bodyPr/>
          <a:lstStyle/>
          <a:p>
            <a:fld id="{7D8C8CBE-5833-3E4A-B056-894CFF8CC29A}" type="datetimeFigureOut">
              <a:rPr lang="en-US" smtClean="0"/>
              <a:t>8/22/23</a:t>
            </a:fld>
            <a:endParaRPr lang="en-US"/>
          </a:p>
        </p:txBody>
      </p:sp>
      <p:sp>
        <p:nvSpPr>
          <p:cNvPr id="6" name="Footer Placeholder 5">
            <a:extLst>
              <a:ext uri="{FF2B5EF4-FFF2-40B4-BE49-F238E27FC236}">
                <a16:creationId xmlns:a16="http://schemas.microsoft.com/office/drawing/2014/main" id="{4C79295E-F278-8441-AA89-1F2F8EB282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FDEB5-4B8E-1143-AC2B-DDB5F294146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956445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12B010-5E9E-E240-BC91-7846D2B27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63D9EB-2FC9-1848-BCB3-4904198DC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44448-0A7D-184E-908E-72ADAF04E2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8C8CBE-5833-3E4A-B056-894CFF8CC29A}" type="datetimeFigureOut">
              <a:rPr lang="en-US" smtClean="0"/>
              <a:t>8/22/23</a:t>
            </a:fld>
            <a:endParaRPr lang="en-US"/>
          </a:p>
        </p:txBody>
      </p:sp>
      <p:sp>
        <p:nvSpPr>
          <p:cNvPr id="5" name="Footer Placeholder 4">
            <a:extLst>
              <a:ext uri="{FF2B5EF4-FFF2-40B4-BE49-F238E27FC236}">
                <a16:creationId xmlns:a16="http://schemas.microsoft.com/office/drawing/2014/main" id="{B9886183-444C-E749-AEE5-FEA7D7D6E2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918D00-42C1-B442-BC2B-ECBBCB6471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424F7F-1103-A749-AA35-91DD36B89A7B}" type="slidenum">
              <a:rPr lang="en-US" smtClean="0"/>
              <a:t>‹#›</a:t>
            </a:fld>
            <a:endParaRPr lang="en-US"/>
          </a:p>
        </p:txBody>
      </p:sp>
    </p:spTree>
    <p:extLst>
      <p:ext uri="{BB962C8B-B14F-4D97-AF65-F5344CB8AC3E}">
        <p14:creationId xmlns:p14="http://schemas.microsoft.com/office/powerpoint/2010/main" val="6814515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C944504B-B211-B34D-97AF-78446C71FCDD}" type="datetimeFigureOut">
              <a:rPr lang="en-US" smtClean="0"/>
              <a:pPr>
                <a:defRPr/>
              </a:pPr>
              <a:t>8/22/23</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345903216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5.tiff"/><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NE 795-014: Advanced Reactor Materials</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Fall 2023</a:t>
            </a:r>
          </a:p>
          <a:p>
            <a:r>
              <a:rPr lang="en-US" dirty="0"/>
              <a:t>Dr. Benjamin Beeler</a:t>
            </a:r>
          </a:p>
        </p:txBody>
      </p:sp>
    </p:spTree>
    <p:extLst>
      <p:ext uri="{BB962C8B-B14F-4D97-AF65-F5344CB8AC3E}">
        <p14:creationId xmlns:p14="http://schemas.microsoft.com/office/powerpoint/2010/main" val="3005064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E5A90-ACF7-350A-C7A8-23A6026E0AEE}"/>
              </a:ext>
            </a:extLst>
          </p:cNvPr>
          <p:cNvSpPr>
            <a:spLocks noGrp="1"/>
          </p:cNvSpPr>
          <p:nvPr>
            <p:ph type="title"/>
          </p:nvPr>
        </p:nvSpPr>
        <p:spPr/>
        <p:txBody>
          <a:bodyPr/>
          <a:lstStyle/>
          <a:p>
            <a:r>
              <a:rPr lang="en-US" dirty="0" err="1"/>
              <a:t>Framatome</a:t>
            </a:r>
            <a:r>
              <a:rPr lang="en-US" dirty="0"/>
              <a:t> SC-HTGR</a:t>
            </a:r>
          </a:p>
        </p:txBody>
      </p:sp>
      <p:sp>
        <p:nvSpPr>
          <p:cNvPr id="3" name="Content Placeholder 2">
            <a:extLst>
              <a:ext uri="{FF2B5EF4-FFF2-40B4-BE49-F238E27FC236}">
                <a16:creationId xmlns:a16="http://schemas.microsoft.com/office/drawing/2014/main" id="{1C986F58-44FE-391B-1DDE-7432FBFAE158}"/>
              </a:ext>
            </a:extLst>
          </p:cNvPr>
          <p:cNvSpPr>
            <a:spLocks noGrp="1"/>
          </p:cNvSpPr>
          <p:nvPr>
            <p:ph sz="half" idx="2"/>
          </p:nvPr>
        </p:nvSpPr>
        <p:spPr>
          <a:xfrm>
            <a:off x="609600" y="1935726"/>
            <a:ext cx="4466897" cy="4190437"/>
          </a:xfrm>
        </p:spPr>
        <p:txBody>
          <a:bodyPr/>
          <a:lstStyle/>
          <a:p>
            <a:r>
              <a:rPr lang="en-US" sz="2000" dirty="0"/>
              <a:t>Steam Cycle High Temperature Gas-Cooled Reactor (SCHTGR) </a:t>
            </a:r>
          </a:p>
          <a:p>
            <a:r>
              <a:rPr lang="en-US" sz="2000" dirty="0"/>
              <a:t>Modular, graphite-moderated, helium-cooled, high temperature reactor with a nominal thermal power of 625 </a:t>
            </a:r>
            <a:r>
              <a:rPr lang="en-US" sz="2000" dirty="0" err="1"/>
              <a:t>MWth</a:t>
            </a:r>
            <a:endParaRPr lang="en-US" sz="2000" dirty="0"/>
          </a:p>
          <a:p>
            <a:r>
              <a:rPr lang="en-US" sz="2000" dirty="0"/>
              <a:t>HALEU UCO fuel kernel in TRISO particles </a:t>
            </a:r>
          </a:p>
          <a:p>
            <a:r>
              <a:rPr lang="en-US" sz="2000" dirty="0"/>
              <a:t>Graphite hexagonal prism blocks</a:t>
            </a:r>
          </a:p>
          <a:p>
            <a:r>
              <a:rPr lang="en-US" sz="2000" dirty="0"/>
              <a:t>Core inlet: 350C; Core outlet: 750C</a:t>
            </a:r>
          </a:p>
          <a:p>
            <a:endParaRPr lang="en-US" sz="2000" dirty="0"/>
          </a:p>
        </p:txBody>
      </p:sp>
      <p:pic>
        <p:nvPicPr>
          <p:cNvPr id="5" name="Picture 4">
            <a:extLst>
              <a:ext uri="{FF2B5EF4-FFF2-40B4-BE49-F238E27FC236}">
                <a16:creationId xmlns:a16="http://schemas.microsoft.com/office/drawing/2014/main" id="{160C0DCD-C329-F901-8A84-C8469DB65F25}"/>
              </a:ext>
            </a:extLst>
          </p:cNvPr>
          <p:cNvPicPr>
            <a:picLocks noChangeAspect="1"/>
          </p:cNvPicPr>
          <p:nvPr/>
        </p:nvPicPr>
        <p:blipFill>
          <a:blip r:embed="rId2"/>
          <a:stretch>
            <a:fillRect/>
          </a:stretch>
        </p:blipFill>
        <p:spPr>
          <a:xfrm>
            <a:off x="7623825" y="2258739"/>
            <a:ext cx="4370065" cy="3328495"/>
          </a:xfrm>
          <a:prstGeom prst="rect">
            <a:avLst/>
          </a:prstGeom>
        </p:spPr>
      </p:pic>
      <p:pic>
        <p:nvPicPr>
          <p:cNvPr id="6" name="Picture 5">
            <a:extLst>
              <a:ext uri="{FF2B5EF4-FFF2-40B4-BE49-F238E27FC236}">
                <a16:creationId xmlns:a16="http://schemas.microsoft.com/office/drawing/2014/main" id="{975D614D-EB47-44BA-594C-C7CBEF456DFF}"/>
              </a:ext>
            </a:extLst>
          </p:cNvPr>
          <p:cNvPicPr>
            <a:picLocks noChangeAspect="1"/>
          </p:cNvPicPr>
          <p:nvPr/>
        </p:nvPicPr>
        <p:blipFill>
          <a:blip r:embed="rId3"/>
          <a:stretch>
            <a:fillRect/>
          </a:stretch>
        </p:blipFill>
        <p:spPr>
          <a:xfrm>
            <a:off x="5315202" y="2335775"/>
            <a:ext cx="2308623" cy="3390337"/>
          </a:xfrm>
          <a:prstGeom prst="rect">
            <a:avLst/>
          </a:prstGeom>
        </p:spPr>
      </p:pic>
    </p:spTree>
    <p:extLst>
      <p:ext uri="{BB962C8B-B14F-4D97-AF65-F5344CB8AC3E}">
        <p14:creationId xmlns:p14="http://schemas.microsoft.com/office/powerpoint/2010/main" val="3071851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FF56A-496A-2047-ADE5-CCF8BA98C8AD}"/>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867231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High Temperature Gas reactors and TRISO Particles</a:t>
            </a:r>
          </a:p>
        </p:txBody>
      </p:sp>
    </p:spTree>
    <p:extLst>
      <p:ext uri="{BB962C8B-B14F-4D97-AF65-F5344CB8AC3E}">
        <p14:creationId xmlns:p14="http://schemas.microsoft.com/office/powerpoint/2010/main" val="3529022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8DAC-FCD4-A14B-8AE1-11A3531A5EDA}"/>
              </a:ext>
            </a:extLst>
          </p:cNvPr>
          <p:cNvSpPr>
            <a:spLocks noGrp="1"/>
          </p:cNvSpPr>
          <p:nvPr>
            <p:ph type="title"/>
          </p:nvPr>
        </p:nvSpPr>
        <p:spPr/>
        <p:txBody>
          <a:bodyPr/>
          <a:lstStyle/>
          <a:p>
            <a:r>
              <a:rPr lang="en-US" dirty="0"/>
              <a:t>High Temperature Gas Reactor</a:t>
            </a:r>
          </a:p>
        </p:txBody>
      </p:sp>
      <p:sp>
        <p:nvSpPr>
          <p:cNvPr id="3" name="Content Placeholder 2">
            <a:extLst>
              <a:ext uri="{FF2B5EF4-FFF2-40B4-BE49-F238E27FC236}">
                <a16:creationId xmlns:a16="http://schemas.microsoft.com/office/drawing/2014/main" id="{17CD3CC7-35DF-4042-B7E9-8000B23B7AD6}"/>
              </a:ext>
            </a:extLst>
          </p:cNvPr>
          <p:cNvSpPr>
            <a:spLocks noGrp="1"/>
          </p:cNvSpPr>
          <p:nvPr>
            <p:ph sz="half" idx="1"/>
          </p:nvPr>
        </p:nvSpPr>
        <p:spPr>
          <a:xfrm>
            <a:off x="609600" y="1968503"/>
            <a:ext cx="6393628" cy="4227902"/>
          </a:xfrm>
        </p:spPr>
        <p:txBody>
          <a:bodyPr>
            <a:noAutofit/>
          </a:bodyPr>
          <a:lstStyle/>
          <a:p>
            <a:r>
              <a:rPr lang="en-US" sz="2000" dirty="0"/>
              <a:t>The HTGR has a long history going back to the earliest days of nuclear energy development</a:t>
            </a:r>
          </a:p>
          <a:p>
            <a:r>
              <a:rPr lang="en-US" sz="2000" dirty="0"/>
              <a:t>Commercial gas-cooled nuclear power for electricity production started in 1956 with the operation of the first 50 </a:t>
            </a:r>
            <a:r>
              <a:rPr lang="en-US" sz="2000" dirty="0" err="1"/>
              <a:t>MWe</a:t>
            </a:r>
            <a:r>
              <a:rPr lang="en-US" sz="2000" dirty="0"/>
              <a:t> unit in the UK</a:t>
            </a:r>
          </a:p>
          <a:p>
            <a:r>
              <a:rPr lang="en-US" sz="2000" dirty="0"/>
              <a:t>The design, which came to be known as Magnox, featured carbon-dioxide as the pressurized coolant and magnesium alloy cladding for the fuel</a:t>
            </a:r>
          </a:p>
          <a:p>
            <a:r>
              <a:rPr lang="en-US" sz="2000" dirty="0"/>
              <a:t>To raise thermal efficiency, later designs switched to stainless steel cladding, enriched uranium oxide fuel, higher CO2 pressures, and higher operating temperatures, in what came to be known as the Advanced Gas Reactor (AGR)</a:t>
            </a:r>
          </a:p>
        </p:txBody>
      </p:sp>
      <p:pic>
        <p:nvPicPr>
          <p:cNvPr id="5" name="Content Placeholder 4">
            <a:extLst>
              <a:ext uri="{FF2B5EF4-FFF2-40B4-BE49-F238E27FC236}">
                <a16:creationId xmlns:a16="http://schemas.microsoft.com/office/drawing/2014/main" id="{EEC4A23D-D5C1-7948-BCBF-DF11044CFB95}"/>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7146956" y="2398783"/>
            <a:ext cx="5045044" cy="3195194"/>
          </a:xfrm>
          <a:prstGeom prst="rect">
            <a:avLst/>
          </a:prstGeom>
        </p:spPr>
      </p:pic>
    </p:spTree>
    <p:extLst>
      <p:ext uri="{BB962C8B-B14F-4D97-AF65-F5344CB8AC3E}">
        <p14:creationId xmlns:p14="http://schemas.microsoft.com/office/powerpoint/2010/main" val="3825804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F2549-63F8-294B-AE91-8B212EDFB7B6}"/>
              </a:ext>
            </a:extLst>
          </p:cNvPr>
          <p:cNvSpPr>
            <a:spLocks noGrp="1"/>
          </p:cNvSpPr>
          <p:nvPr>
            <p:ph type="title"/>
          </p:nvPr>
        </p:nvSpPr>
        <p:spPr/>
        <p:txBody>
          <a:bodyPr/>
          <a:lstStyle/>
          <a:p>
            <a:r>
              <a:rPr lang="en-US" dirty="0"/>
              <a:t>HTGRs</a:t>
            </a:r>
          </a:p>
        </p:txBody>
      </p:sp>
      <p:sp>
        <p:nvSpPr>
          <p:cNvPr id="3" name="Content Placeholder 2">
            <a:extLst>
              <a:ext uri="{FF2B5EF4-FFF2-40B4-BE49-F238E27FC236}">
                <a16:creationId xmlns:a16="http://schemas.microsoft.com/office/drawing/2014/main" id="{D30FED21-98D9-0940-9728-B200B0E4DA57}"/>
              </a:ext>
            </a:extLst>
          </p:cNvPr>
          <p:cNvSpPr>
            <a:spLocks noGrp="1"/>
          </p:cNvSpPr>
          <p:nvPr>
            <p:ph sz="half" idx="1"/>
          </p:nvPr>
        </p:nvSpPr>
        <p:spPr/>
        <p:txBody>
          <a:bodyPr>
            <a:normAutofit/>
          </a:bodyPr>
          <a:lstStyle/>
          <a:p>
            <a:r>
              <a:rPr lang="en-US" sz="2200" dirty="0"/>
              <a:t>The use of helium (He) as a coolant was advocated as early as 1944 in a 5 </a:t>
            </a:r>
            <a:r>
              <a:rPr lang="en-US" sz="2200" dirty="0" err="1"/>
              <a:t>MWt</a:t>
            </a:r>
            <a:r>
              <a:rPr lang="en-US" sz="2200" dirty="0"/>
              <a:t> experimental reactor project, also featuring an indirect gas turbine cycle</a:t>
            </a:r>
          </a:p>
          <a:p>
            <a:r>
              <a:rPr lang="en-US" sz="2200" dirty="0"/>
              <a:t>Later, the prototype DRAGON reactor was put into operation in the UK in 1965 and featured a steel pressure vessel, coated fuel particles of highly-enriched uranium-thorium carbide and a helium outlet temperature of 750ºC</a:t>
            </a:r>
          </a:p>
        </p:txBody>
      </p:sp>
      <p:pic>
        <p:nvPicPr>
          <p:cNvPr id="5" name="Content Placeholder 4">
            <a:extLst>
              <a:ext uri="{FF2B5EF4-FFF2-40B4-BE49-F238E27FC236}">
                <a16:creationId xmlns:a16="http://schemas.microsoft.com/office/drawing/2014/main" id="{5D374C86-0757-1048-A304-EFB8563E1E38}"/>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423511" y="2342147"/>
            <a:ext cx="5384800" cy="3410373"/>
          </a:xfrm>
          <a:prstGeom prst="rect">
            <a:avLst/>
          </a:prstGeom>
        </p:spPr>
      </p:pic>
    </p:spTree>
    <p:extLst>
      <p:ext uri="{BB962C8B-B14F-4D97-AF65-F5344CB8AC3E}">
        <p14:creationId xmlns:p14="http://schemas.microsoft.com/office/powerpoint/2010/main" val="3659136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E0488-C5DE-5845-9B9F-85A5CF6F601C}"/>
              </a:ext>
            </a:extLst>
          </p:cNvPr>
          <p:cNvSpPr>
            <a:spLocks noGrp="1"/>
          </p:cNvSpPr>
          <p:nvPr>
            <p:ph type="title"/>
          </p:nvPr>
        </p:nvSpPr>
        <p:spPr/>
        <p:txBody>
          <a:bodyPr/>
          <a:lstStyle/>
          <a:p>
            <a:r>
              <a:rPr lang="en-US" dirty="0"/>
              <a:t>HTGRs</a:t>
            </a:r>
          </a:p>
        </p:txBody>
      </p:sp>
      <p:sp>
        <p:nvSpPr>
          <p:cNvPr id="3" name="Content Placeholder 2">
            <a:extLst>
              <a:ext uri="{FF2B5EF4-FFF2-40B4-BE49-F238E27FC236}">
                <a16:creationId xmlns:a16="http://schemas.microsoft.com/office/drawing/2014/main" id="{62DDE0F0-C2BD-C64C-AFFF-FA695486E7F6}"/>
              </a:ext>
            </a:extLst>
          </p:cNvPr>
          <p:cNvSpPr>
            <a:spLocks noGrp="1"/>
          </p:cNvSpPr>
          <p:nvPr>
            <p:ph sz="half" idx="1"/>
          </p:nvPr>
        </p:nvSpPr>
        <p:spPr/>
        <p:txBody>
          <a:bodyPr>
            <a:normAutofit/>
          </a:bodyPr>
          <a:lstStyle/>
          <a:p>
            <a:r>
              <a:rPr lang="en-US" sz="2200" dirty="0"/>
              <a:t>The substitution of He instead of air or CO2 provided excellent neutronic and thermal characteristics together with a graphite moderator</a:t>
            </a:r>
          </a:p>
          <a:p>
            <a:r>
              <a:rPr lang="en-US" sz="2200" dirty="0"/>
              <a:t>There are two mainstream HTGR design concepts; the prismatic core design and the pebble bed core design, both of which possess common advantages of the HTGR design such as inherent safety and high efficiency</a:t>
            </a:r>
          </a:p>
        </p:txBody>
      </p:sp>
      <p:pic>
        <p:nvPicPr>
          <p:cNvPr id="5" name="Content Placeholder 4">
            <a:extLst>
              <a:ext uri="{FF2B5EF4-FFF2-40B4-BE49-F238E27FC236}">
                <a16:creationId xmlns:a16="http://schemas.microsoft.com/office/drawing/2014/main" id="{09161E8F-D93C-0546-BDF5-272D757F21AF}"/>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197600" y="2650592"/>
            <a:ext cx="5384800" cy="2793479"/>
          </a:xfrm>
          <a:prstGeom prst="rect">
            <a:avLst/>
          </a:prstGeom>
        </p:spPr>
      </p:pic>
    </p:spTree>
    <p:extLst>
      <p:ext uri="{BB962C8B-B14F-4D97-AF65-F5344CB8AC3E}">
        <p14:creationId xmlns:p14="http://schemas.microsoft.com/office/powerpoint/2010/main" val="3995726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5A07D-70F6-F048-B3C9-3E1D03956D51}"/>
              </a:ext>
            </a:extLst>
          </p:cNvPr>
          <p:cNvSpPr>
            <a:spLocks noGrp="1"/>
          </p:cNvSpPr>
          <p:nvPr>
            <p:ph type="title"/>
          </p:nvPr>
        </p:nvSpPr>
        <p:spPr/>
        <p:txBody>
          <a:bodyPr/>
          <a:lstStyle/>
          <a:p>
            <a:r>
              <a:rPr lang="en-US" dirty="0"/>
              <a:t>Two types of HTGRs</a:t>
            </a:r>
          </a:p>
        </p:txBody>
      </p:sp>
      <p:pic>
        <p:nvPicPr>
          <p:cNvPr id="5" name="Content Placeholder 4">
            <a:extLst>
              <a:ext uri="{FF2B5EF4-FFF2-40B4-BE49-F238E27FC236}">
                <a16:creationId xmlns:a16="http://schemas.microsoft.com/office/drawing/2014/main" id="{B1D9BAD2-B7F6-8C4D-B6C0-C2490632EE6B}"/>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1607344" y="2836069"/>
            <a:ext cx="3390900" cy="2628900"/>
          </a:xfrm>
          <a:prstGeom prst="rect">
            <a:avLst/>
          </a:prstGeom>
        </p:spPr>
      </p:pic>
      <p:pic>
        <p:nvPicPr>
          <p:cNvPr id="6" name="Content Placeholder 4">
            <a:extLst>
              <a:ext uri="{FF2B5EF4-FFF2-40B4-BE49-F238E27FC236}">
                <a16:creationId xmlns:a16="http://schemas.microsoft.com/office/drawing/2014/main" id="{45348124-8B2A-BA45-A0DD-01253C83D719}"/>
              </a:ext>
            </a:extLst>
          </p:cNvPr>
          <p:cNvPicPr>
            <a:picLocks noGrp="1" noChangeAspect="1"/>
          </p:cNvPicPr>
          <p:nvPr>
            <p:ph sz="quarter" idx="4"/>
          </p:nvPr>
        </p:nvPicPr>
        <p:blipFill>
          <a:blip r:embed="rId3" cstate="email">
            <a:extLst>
              <a:ext uri="{28A0092B-C50C-407E-A947-70E740481C1C}">
                <a14:useLocalDpi xmlns:a14="http://schemas.microsoft.com/office/drawing/2010/main"/>
              </a:ext>
            </a:extLst>
          </a:blip>
          <a:stretch>
            <a:fillRect/>
          </a:stretch>
        </p:blipFill>
        <p:spPr>
          <a:xfrm>
            <a:off x="6192838" y="2443824"/>
            <a:ext cx="5389562" cy="3413389"/>
          </a:xfrm>
          <a:prstGeom prst="rect">
            <a:avLst/>
          </a:prstGeom>
        </p:spPr>
      </p:pic>
    </p:spTree>
    <p:extLst>
      <p:ext uri="{BB962C8B-B14F-4D97-AF65-F5344CB8AC3E}">
        <p14:creationId xmlns:p14="http://schemas.microsoft.com/office/powerpoint/2010/main" val="284975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D395CF-D1FF-224B-9C71-85BDB98DBB1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17567" y="630240"/>
            <a:ext cx="7356873" cy="6227760"/>
          </a:xfrm>
          <a:prstGeom prst="rect">
            <a:avLst/>
          </a:prstGeom>
        </p:spPr>
      </p:pic>
    </p:spTree>
    <p:extLst>
      <p:ext uri="{BB962C8B-B14F-4D97-AF65-F5344CB8AC3E}">
        <p14:creationId xmlns:p14="http://schemas.microsoft.com/office/powerpoint/2010/main" val="4025038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CA7E6-CB2D-2242-B277-BC200B531073}"/>
              </a:ext>
            </a:extLst>
          </p:cNvPr>
          <p:cNvSpPr>
            <a:spLocks noGrp="1"/>
          </p:cNvSpPr>
          <p:nvPr>
            <p:ph type="title"/>
          </p:nvPr>
        </p:nvSpPr>
        <p:spPr/>
        <p:txBody>
          <a:bodyPr/>
          <a:lstStyle/>
          <a:p>
            <a:r>
              <a:rPr lang="en-US" dirty="0"/>
              <a:t>HTGRs</a:t>
            </a:r>
          </a:p>
        </p:txBody>
      </p:sp>
      <p:sp>
        <p:nvSpPr>
          <p:cNvPr id="3" name="Content Placeholder 2">
            <a:extLst>
              <a:ext uri="{FF2B5EF4-FFF2-40B4-BE49-F238E27FC236}">
                <a16:creationId xmlns:a16="http://schemas.microsoft.com/office/drawing/2014/main" id="{C333D198-FD54-1A43-8857-C600690BD02F}"/>
              </a:ext>
            </a:extLst>
          </p:cNvPr>
          <p:cNvSpPr>
            <a:spLocks noGrp="1"/>
          </p:cNvSpPr>
          <p:nvPr>
            <p:ph sz="half" idx="2"/>
          </p:nvPr>
        </p:nvSpPr>
        <p:spPr/>
        <p:txBody>
          <a:bodyPr>
            <a:normAutofit fontScale="62500" lnSpcReduction="20000"/>
          </a:bodyPr>
          <a:lstStyle/>
          <a:p>
            <a:r>
              <a:rPr lang="en-US" dirty="0"/>
              <a:t>The main features of HTGRs are enhanced safety, high thermal efficiency, economical competitiveness, and proliferation resistance and these make this technology a potential candidate for the nuclear power plant deployment</a:t>
            </a:r>
          </a:p>
          <a:p>
            <a:r>
              <a:rPr lang="en-US" dirty="0"/>
              <a:t>One of the driving forces behind the HTGR philosophy is its utilization in the production of process heat: the high outlet gas temperatures may be utilized as a thermal heat source in endothermic chemical processes</a:t>
            </a:r>
          </a:p>
          <a:p>
            <a:r>
              <a:rPr lang="en-US" dirty="0"/>
              <a:t>Net thermal efficiencies greater than 45% are within the reach in some of the designs of HTGRs</a:t>
            </a:r>
          </a:p>
        </p:txBody>
      </p:sp>
      <p:sp>
        <p:nvSpPr>
          <p:cNvPr id="4" name="Content Placeholder 3">
            <a:extLst>
              <a:ext uri="{FF2B5EF4-FFF2-40B4-BE49-F238E27FC236}">
                <a16:creationId xmlns:a16="http://schemas.microsoft.com/office/drawing/2014/main" id="{9A476530-7050-BC4E-B41F-69FACE732222}"/>
              </a:ext>
            </a:extLst>
          </p:cNvPr>
          <p:cNvSpPr>
            <a:spLocks noGrp="1"/>
          </p:cNvSpPr>
          <p:nvPr>
            <p:ph sz="quarter" idx="4"/>
          </p:nvPr>
        </p:nvSpPr>
        <p:spPr/>
        <p:txBody>
          <a:bodyPr>
            <a:normAutofit/>
          </a:bodyPr>
          <a:lstStyle/>
          <a:p>
            <a:r>
              <a:rPr lang="en-US" sz="2000" dirty="0"/>
              <a:t>The enhanced safety of the HTGR fuel is based on its coated fuel particle design consisting of uranium oxide/carbide particles coated with layers of pyrolytic carbon and silicon carbide</a:t>
            </a:r>
          </a:p>
          <a:p>
            <a:r>
              <a:rPr lang="en-US" sz="2000" dirty="0"/>
              <a:t>Coated particles are so designed that they can withstand high internal gas pressure without releasing any fission products to the environment</a:t>
            </a:r>
          </a:p>
        </p:txBody>
      </p:sp>
    </p:spTree>
    <p:extLst>
      <p:ext uri="{BB962C8B-B14F-4D97-AF65-F5344CB8AC3E}">
        <p14:creationId xmlns:p14="http://schemas.microsoft.com/office/powerpoint/2010/main" val="1604742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E02E1-DBFA-3B49-BF3A-C5334FD43A7E}"/>
              </a:ext>
            </a:extLst>
          </p:cNvPr>
          <p:cNvSpPr>
            <a:spLocks noGrp="1"/>
          </p:cNvSpPr>
          <p:nvPr>
            <p:ph type="title"/>
          </p:nvPr>
        </p:nvSpPr>
        <p:spPr/>
        <p:txBody>
          <a:bodyPr/>
          <a:lstStyle/>
          <a:p>
            <a:r>
              <a:rPr lang="en-US" dirty="0"/>
              <a:t>HTGRs</a:t>
            </a:r>
          </a:p>
        </p:txBody>
      </p:sp>
      <p:sp>
        <p:nvSpPr>
          <p:cNvPr id="3" name="Content Placeholder 2">
            <a:extLst>
              <a:ext uri="{FF2B5EF4-FFF2-40B4-BE49-F238E27FC236}">
                <a16:creationId xmlns:a16="http://schemas.microsoft.com/office/drawing/2014/main" id="{9B4953D4-BFD8-9F40-ACFB-DA7820D56495}"/>
              </a:ext>
            </a:extLst>
          </p:cNvPr>
          <p:cNvSpPr>
            <a:spLocks noGrp="1"/>
          </p:cNvSpPr>
          <p:nvPr>
            <p:ph sz="half" idx="2"/>
          </p:nvPr>
        </p:nvSpPr>
        <p:spPr/>
        <p:txBody>
          <a:bodyPr/>
          <a:lstStyle/>
          <a:p>
            <a:r>
              <a:rPr lang="en-US" dirty="0"/>
              <a:t>Difference from LWRs</a:t>
            </a:r>
          </a:p>
          <a:p>
            <a:pPr lvl="1"/>
            <a:r>
              <a:rPr lang="en-US" dirty="0"/>
              <a:t>helium cooled</a:t>
            </a:r>
          </a:p>
          <a:p>
            <a:pPr lvl="1"/>
            <a:r>
              <a:rPr lang="en-US" dirty="0"/>
              <a:t>much higher temperatures</a:t>
            </a:r>
          </a:p>
          <a:p>
            <a:pPr lvl="1"/>
            <a:r>
              <a:rPr lang="en-US" dirty="0"/>
              <a:t>thermal/fast options</a:t>
            </a:r>
          </a:p>
          <a:p>
            <a:pPr lvl="1"/>
            <a:r>
              <a:rPr lang="en-US" dirty="0"/>
              <a:t>extensive utilization of graphite</a:t>
            </a:r>
          </a:p>
          <a:p>
            <a:pPr lvl="1"/>
            <a:r>
              <a:rPr lang="en-US" dirty="0"/>
              <a:t>flexibility of fuel</a:t>
            </a:r>
          </a:p>
          <a:p>
            <a:endParaRPr lang="en-US" dirty="0"/>
          </a:p>
        </p:txBody>
      </p:sp>
      <p:pic>
        <p:nvPicPr>
          <p:cNvPr id="5" name="Content Placeholder 4">
            <a:extLst>
              <a:ext uri="{FF2B5EF4-FFF2-40B4-BE49-F238E27FC236}">
                <a16:creationId xmlns:a16="http://schemas.microsoft.com/office/drawing/2014/main" id="{F8B44313-ACAF-0544-ACE9-545AADA570C4}"/>
              </a:ext>
            </a:extLst>
          </p:cNvPr>
          <p:cNvPicPr>
            <a:picLocks noGrp="1" noChangeAspect="1"/>
          </p:cNvPicPr>
          <p:nvPr>
            <p:ph sz="quarter" idx="4"/>
          </p:nvPr>
        </p:nvPicPr>
        <p:blipFill>
          <a:blip r:embed="rId2" cstate="email">
            <a:extLst>
              <a:ext uri="{28A0092B-C50C-407E-A947-70E740481C1C}">
                <a14:useLocalDpi xmlns:a14="http://schemas.microsoft.com/office/drawing/2010/main"/>
              </a:ext>
            </a:extLst>
          </a:blip>
          <a:stretch>
            <a:fillRect/>
          </a:stretch>
        </p:blipFill>
        <p:spPr>
          <a:xfrm>
            <a:off x="6484948" y="2174875"/>
            <a:ext cx="4805342" cy="3951288"/>
          </a:xfrm>
          <a:prstGeom prst="rect">
            <a:avLst/>
          </a:prstGeom>
        </p:spPr>
      </p:pic>
    </p:spTree>
    <p:extLst>
      <p:ext uri="{BB962C8B-B14F-4D97-AF65-F5344CB8AC3E}">
        <p14:creationId xmlns:p14="http://schemas.microsoft.com/office/powerpoint/2010/main" val="145883867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81810</TotalTime>
  <Words>465</Words>
  <Application>Microsoft Macintosh PowerPoint</Application>
  <PresentationFormat>Widescreen</PresentationFormat>
  <Paragraphs>36</Paragraphs>
  <Slides>11</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11</vt:i4>
      </vt:variant>
    </vt:vector>
  </HeadingPairs>
  <TitlesOfParts>
    <vt:vector size="16" baseType="lpstr">
      <vt:lpstr>Arial</vt:lpstr>
      <vt:lpstr>Calibri</vt:lpstr>
      <vt:lpstr>Calibri Light</vt:lpstr>
      <vt:lpstr>Custom Design</vt:lpstr>
      <vt:lpstr>1_NCStateU-horizontal-left-logo</vt:lpstr>
      <vt:lpstr>NE 795-014: Advanced Reactor Materials</vt:lpstr>
      <vt:lpstr>High Temperature Gas reactors and TRISO Particles</vt:lpstr>
      <vt:lpstr>High Temperature Gas Reactor</vt:lpstr>
      <vt:lpstr>HTGRs</vt:lpstr>
      <vt:lpstr>HTGRs</vt:lpstr>
      <vt:lpstr>Two types of HTGRs</vt:lpstr>
      <vt:lpstr>PowerPoint Presentation</vt:lpstr>
      <vt:lpstr>HTGRs</vt:lpstr>
      <vt:lpstr>HTGRs</vt:lpstr>
      <vt:lpstr>Framatome SC-HTGR</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Fuel Fabrication</dc:title>
  <dc:creator>Ben Beeler</dc:creator>
  <cp:lastModifiedBy>Benjamin W. Beeler</cp:lastModifiedBy>
  <cp:revision>162</cp:revision>
  <dcterms:created xsi:type="dcterms:W3CDTF">2019-12-09T16:44:02Z</dcterms:created>
  <dcterms:modified xsi:type="dcterms:W3CDTF">2023-08-22T18:59:41Z</dcterms:modified>
</cp:coreProperties>
</file>